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392" r:id="rId3"/>
    <p:sldId id="401" r:id="rId4"/>
    <p:sldId id="399" r:id="rId5"/>
    <p:sldId id="393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02" r:id="rId16"/>
    <p:sldId id="403" r:id="rId17"/>
    <p:sldId id="404" r:id="rId1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36" autoAdjust="0"/>
    <p:restoredTop sz="85996" autoAdjust="0"/>
  </p:normalViewPr>
  <p:slideViewPr>
    <p:cSldViewPr>
      <p:cViewPr>
        <p:scale>
          <a:sx n="70" d="100"/>
          <a:sy n="70" d="100"/>
        </p:scale>
        <p:origin x="-4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3132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/>
          <a:lstStyle>
            <a:lvl1pPr algn="r">
              <a:defRPr sz="1300"/>
            </a:lvl1pPr>
          </a:lstStyle>
          <a:p>
            <a:fld id="{D838D878-6E12-44FD-8345-5FC4541B32D3}" type="datetimeFigureOut">
              <a:rPr lang="en-US" smtClean="0"/>
              <a:pPr/>
              <a:t>04-Jul-2013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1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 anchor="b"/>
          <a:lstStyle>
            <a:lvl1pPr algn="r">
              <a:defRPr sz="1300"/>
            </a:lvl1pPr>
          </a:lstStyle>
          <a:p>
            <a:fld id="{B043E0F3-55B4-4DC6-9C2B-17455F0FCC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26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/>
          <a:lstStyle>
            <a:lvl1pPr algn="r">
              <a:defRPr sz="1300"/>
            </a:lvl1pPr>
          </a:lstStyle>
          <a:p>
            <a:fld id="{807B29FB-3156-4388-9398-4B5153FBF155}" type="datetimeFigureOut">
              <a:rPr lang="en-GB" smtClean="0"/>
              <a:pPr/>
              <a:t>04/07/2013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96" tIns="48399" rIns="96796" bIns="4839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6796" tIns="48399" rIns="96796" bIns="483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1"/>
            <a:ext cx="2949099" cy="497206"/>
          </a:xfrm>
          <a:prstGeom prst="rect">
            <a:avLst/>
          </a:prstGeom>
        </p:spPr>
        <p:txBody>
          <a:bodyPr vert="horz" lIns="96796" tIns="48399" rIns="96796" bIns="48399" rtlCol="0" anchor="b"/>
          <a:lstStyle>
            <a:lvl1pPr algn="r">
              <a:defRPr sz="1300"/>
            </a:lvl1pPr>
          </a:lstStyle>
          <a:p>
            <a:fld id="{B6BB7251-09B7-4801-93CE-22D541193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89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000" b="1" u="sng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4872" y="9445148"/>
            <a:ext cx="2949152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96" tIns="45848" rIns="91696" bIns="45848"/>
          <a:lstStyle/>
          <a:p>
            <a:fld id="{33A32540-0E0D-4DC0-939B-D274C9149149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0938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4821F3-5FF7-4C53-A240-AD7408A6F1D1}" type="datetime1">
              <a:rPr lang="en-US" smtClean="0"/>
              <a:pPr/>
              <a:t>04-Jul-2013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4747891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72237"/>
      </p:ext>
    </p:extLst>
  </p:cSld>
  <p:clrMapOvr>
    <a:masterClrMapping/>
  </p:clrMapOvr>
  <p:transition spd="slow">
    <p:cover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8316190"/>
      </p:ext>
    </p:extLst>
  </p:cSld>
  <p:clrMapOvr>
    <a:masterClrMapping/>
  </p:clrMapOvr>
  <p:transition spd="slow">
    <p:cover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1776257379"/>
      </p:ext>
    </p:extLst>
  </p:cSld>
  <p:clrMapOvr>
    <a:masterClrMapping/>
  </p:clrMapOvr>
  <p:transition spd="slow">
    <p:cover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0" y="304800"/>
            <a:ext cx="8388350" cy="630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8604061"/>
      </p:ext>
    </p:extLst>
  </p:cSld>
  <p:clrMapOvr>
    <a:masterClrMapping/>
  </p:clrMapOvr>
  <p:transition spd="slow">
    <p:cover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rgbClr val="800000"/>
            </a:gs>
            <a:gs pos="68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5538814-9AC8-4F32-BB5E-D064F0E04D92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6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36B2A8D-B23F-45C1-BD0E-36F8D8F1F910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" name="Picture 10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557652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015687E-C46B-4ADD-8218-DFDCD0509915}" type="datetime1">
              <a:rPr lang="en-US" smtClean="0"/>
              <a:pPr/>
              <a:t>04-Jul-2013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1F89C44-D0AB-4646-A33C-ECCC4230578E}" type="datetime1">
              <a:rPr lang="en-US" smtClean="0"/>
              <a:pPr/>
              <a:t>04-Jul-2013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E90E05-66BE-4A01-8A52-1A5157DF30F6}" type="datetimeFigureOut">
              <a:rPr lang="en-US" smtClean="0"/>
              <a:pPr/>
              <a:t>04-Jul-2013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BC2A2AB-5186-41F9-8C03-14D1F3D42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92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82158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gradFill rotWithShape="0">
          <a:gsLst>
            <a:gs pos="0">
              <a:srgbClr val="660066"/>
            </a:gs>
            <a:gs pos="33000">
              <a:srgbClr val="660066"/>
            </a:gs>
            <a:gs pos="70000">
              <a:srgbClr val="9933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30B0D6D-9B8A-47BC-BF88-ADCF68A72A6E}" type="slidenum">
              <a:rPr lang="en-GB" sz="40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4038602-1D87-41DB-A061-E0E3EBE9E81B}" type="slidenum">
              <a:rPr lang="en-GB" sz="24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31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st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3333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 rotWithShape="0">
          <a:gsLst>
            <a:gs pos="0">
              <a:srgbClr val="800000"/>
            </a:gs>
            <a:gs pos="33000">
              <a:srgbClr val="800000"/>
            </a:gs>
            <a:gs pos="67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9F4214-BBCA-45D7-BB80-8036CEC531DD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3B999E3-602C-4A74-BCE4-F6EB5E9A5367}" type="slidenum">
              <a:rPr lang="en-GB" sz="24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647"/>
            <a:ext cx="3419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8778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3_Title and Content">
    <p:bg>
      <p:bgPr>
        <a:gradFill rotWithShape="0">
          <a:gsLst>
            <a:gs pos="33000">
              <a:schemeClr val="accent6">
                <a:lumMod val="50000"/>
              </a:schemeClr>
            </a:gs>
            <a:gs pos="67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5EB6CA-61A1-4EDD-96FE-8F2FB6CBD1FC}" type="slidenum">
              <a:rPr lang="en-GB" sz="40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FF9096E-43D2-4CE7-B6A2-37B2D8EC4D64}" type="slidenum">
              <a:rPr lang="en-GB" sz="24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20031"/>
            <a:ext cx="3419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46751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rotWithShape="0">
          <a:gsLst>
            <a:gs pos="0">
              <a:srgbClr val="FFC000"/>
            </a:gs>
            <a:gs pos="50000">
              <a:srgbClr val="FFFF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7B4812-04DC-42D7-87A9-E44877C0AEF1}" type="slidenum">
              <a:rPr lang="en-GB" sz="40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2E5FB0B-7437-405B-BABF-6F9E4D49FE38}" type="slidenum">
              <a:rPr lang="en-GB" sz="24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34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3366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5972684"/>
      </p:ext>
    </p:extLst>
  </p:cSld>
  <p:clrMapOvr>
    <a:masterClrMapping/>
  </p:clrMapOvr>
  <p:transition spd="slow">
    <p:cover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24CA3DE-4EB8-4D2A-9288-FAABB9CBEA67}" type="datetime1">
              <a:rPr lang="en-US" smtClean="0"/>
              <a:pPr/>
              <a:t>04-Jul-2013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92088"/>
            <a:ext cx="8388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38238"/>
            <a:ext cx="8388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5060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7DD2369-EF07-4628-B38F-C4B73DE5AF4B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0506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F83FFDF-D4F0-485F-A041-BB5093CC7E74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0" descr="OECD_white_150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3" name="TextBox 13"/>
          <p:cNvSpPr txBox="1">
            <a:spLocks noChangeArrowheads="1"/>
          </p:cNvSpPr>
          <p:nvPr/>
        </p:nvSpPr>
        <p:spPr bwMode="auto">
          <a:xfrm rot="-54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 rot="-54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PISA for Development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2144177"/>
          </a:xfrm>
        </p:spPr>
        <p:txBody>
          <a:bodyPr/>
          <a:lstStyle/>
          <a:p>
            <a:r>
              <a:rPr lang="en-GB" sz="3200" dirty="0" smtClean="0"/>
              <a:t>Initial Technical </a:t>
            </a:r>
            <a:r>
              <a:rPr lang="en-GB" sz="3200" dirty="0" smtClean="0"/>
              <a:t>Meeting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FF00"/>
                </a:solidFill>
              </a:rPr>
              <a:t>Closing Session</a:t>
            </a:r>
          </a:p>
          <a:p>
            <a:r>
              <a:rPr lang="en-GB" sz="3200" dirty="0" smtClean="0"/>
              <a:t> </a:t>
            </a:r>
            <a:endParaRPr lang="en-GB" sz="3200" dirty="0" smtClean="0"/>
          </a:p>
          <a:p>
            <a:endParaRPr lang="en-GB" dirty="0" smtClean="0"/>
          </a:p>
          <a:p>
            <a:r>
              <a:rPr lang="en-GB" dirty="0" smtClean="0"/>
              <a:t>27-28 June 2013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OECD Secretariat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5B40F36-E8C4-4DF3-A1E6-9A175CF93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Agreed that the cognitive assessment should seek to provide greater resolution of the skills of students at the lower end of the proficiency distribution.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Asked for expert input as to how this could be done with the existing pool of PISA items,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recognising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that new item development would be needed in due course if this was not possible. Noted that the empirical data will indicate to what extent new item development is needed.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Noted that PISA has already developed and implemented a component reading skills assessment that provides more detailed information of the reading skills at the lower end of the skills range, and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Noted the value in having something similar for mathematics and science.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Agreed  the importance of seeking approaches for including out of school 15-year-olds in the study but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recognised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the significant challenge in conducting a representative international assessment of their skills.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Suggested nevertheless that valuable policy information should be sought that would support efforts for greater in inclusiveness in school systems in the participating countries.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5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Noted the important role that PISA for Development should play in building capacity in the participating countries, including 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for developing and conducting national and international large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scale assessments,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and 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for using performance data to diagnose strengths and weaknesses in the education system, and for supporting school improvement efforts.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0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Noted the important role that PISA for Development and PISA can play in contributing to post-2015 global educational targets that are focussed on learning.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14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OECD to consult further on and then commission technical papers and to prepare </a:t>
            </a:r>
            <a:r>
              <a:rPr lang="en-US" dirty="0" err="1" smtClean="0">
                <a:solidFill>
                  <a:srgbClr val="000000"/>
                </a:solidFill>
              </a:rPr>
              <a:t>ToR</a:t>
            </a:r>
            <a:r>
              <a:rPr lang="en-US" dirty="0" smtClean="0">
                <a:solidFill>
                  <a:srgbClr val="000000"/>
                </a:solidFill>
              </a:rPr>
              <a:t> for international contractor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OECD to write to countries with proposed agreement for participation in the project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Countries to respond to OECD’s proposed agreement and to confirm their participation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Participating countries to nominate NCs and NPMs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Next Steps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Participating countries establish agreements with development partners regarding contributions and support (e.g. international costs, in-country costs and activities)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OECD to collate information regarding capacity-building experiences, specifically regarding student assessment and use of results 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OECD to confirm with development partners agreements for support to the project – general contributions and country-specific contributions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OECD to confirm with other agencies arrangements for technical partnerships and collaboration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First meetings of International Steering Group and Technical Advisory Group (including capacity-building)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Next steps continued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7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Tendering process to commission international contractor (s) by OECD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Project implementation: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0000"/>
                </a:solidFill>
              </a:rPr>
              <a:t>D</a:t>
            </a:r>
            <a:r>
              <a:rPr lang="en-GB" dirty="0" smtClean="0">
                <a:solidFill>
                  <a:srgbClr val="000000"/>
                </a:solidFill>
              </a:rPr>
              <a:t>esign, planning and coordination (including capacity assessment and capacity building planning for participating countries);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Technical development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Field trials and main data collection;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Analysis and reporting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Post-pilot governance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Next steps continued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8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1362254"/>
            <a:ext cx="4104456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en-US" sz="1600" b="1" i="1" dirty="0" smtClean="0">
                <a:solidFill>
                  <a:schemeClr val="bg1"/>
                </a:solidFill>
                <a:latin typeface="+mj-lt"/>
              </a:rPr>
              <a:t>Main Elements of </a:t>
            </a:r>
            <a:r>
              <a:rPr lang="en-US" sz="1600" b="1" i="1" dirty="0" smtClean="0">
                <a:solidFill>
                  <a:schemeClr val="bg1"/>
                </a:solidFill>
                <a:latin typeface="+mj-lt"/>
              </a:rPr>
              <a:t>Governance</a:t>
            </a:r>
            <a:endParaRPr lang="en-US" sz="16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3903439"/>
            <a:ext cx="698477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International Steering Group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4869160"/>
            <a:ext cx="3132856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Technical Oversight and Coordination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499992" y="5013176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9544" y="4604935"/>
            <a:ext cx="3132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International and National Implementation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2021939"/>
            <a:ext cx="698477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Partnership with and ownership by 5 to 7 participating countries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355976" y="2996952"/>
            <a:ext cx="432048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Management arrangements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 provide substantive and strategic guidance to the project</a:t>
            </a:r>
          </a:p>
          <a:p>
            <a:r>
              <a:rPr lang="en-GB" dirty="0" smtClean="0"/>
              <a:t>Membership</a:t>
            </a:r>
          </a:p>
          <a:p>
            <a:pPr lvl="0"/>
            <a:r>
              <a:rPr lang="en-GB" dirty="0" smtClean="0"/>
              <a:t>Steering Group Decisions</a:t>
            </a:r>
          </a:p>
          <a:p>
            <a:pPr lvl="0"/>
            <a:r>
              <a:rPr lang="en-GB" dirty="0" smtClean="0"/>
              <a:t>Meetings and Co-chairpersons</a:t>
            </a:r>
          </a:p>
          <a:p>
            <a:pPr lvl="0"/>
            <a:r>
              <a:rPr lang="en-GB" dirty="0" smtClean="0"/>
              <a:t>Secretariat</a:t>
            </a:r>
          </a:p>
          <a:p>
            <a:pPr lvl="1"/>
            <a:endParaRPr lang="en-GB" dirty="0" smtClean="0"/>
          </a:p>
          <a:p>
            <a:pPr lvl="0"/>
            <a:endParaRPr lang="en-GB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International Steering Group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 err="1" smtClean="0">
                <a:solidFill>
                  <a:srgbClr val="000000"/>
                </a:solidFill>
              </a:rPr>
              <a:t>ToR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12906" cy="54452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TAG to explore and provide recommendations on technical issues related to the development and implementation of the PISA for Development project.</a:t>
            </a:r>
            <a:endParaRPr lang="en-US" dirty="0" smtClean="0"/>
          </a:p>
          <a:p>
            <a:r>
              <a:rPr lang="en-GB" dirty="0" smtClean="0"/>
              <a:t>Membership</a:t>
            </a:r>
          </a:p>
          <a:p>
            <a:r>
              <a:rPr lang="en-GB" dirty="0" smtClean="0"/>
              <a:t>Scope of work</a:t>
            </a:r>
          </a:p>
          <a:p>
            <a:r>
              <a:rPr lang="en-GB" dirty="0" smtClean="0"/>
              <a:t>Ways of working and responsibilities</a:t>
            </a:r>
          </a:p>
          <a:p>
            <a:r>
              <a:rPr lang="en-GB" dirty="0" smtClean="0"/>
              <a:t>Key tasks and competencies</a:t>
            </a:r>
          </a:p>
          <a:p>
            <a:r>
              <a:rPr lang="en-GB" dirty="0" smtClean="0"/>
              <a:t>Will follow PISA guiding principles. 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174082" name="Title 3"/>
          <p:cNvSpPr>
            <a:spLocks noGrp="1"/>
          </p:cNvSpPr>
          <p:nvPr>
            <p:ph type="title"/>
          </p:nvPr>
        </p:nvSpPr>
        <p:spPr>
          <a:xfrm>
            <a:off x="1228725" y="188640"/>
            <a:ext cx="7861300" cy="647700"/>
          </a:xfrm>
        </p:spPr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Technical Advisory Group: </a:t>
            </a:r>
            <a:r>
              <a:rPr lang="en-GB" b="1" dirty="0" err="1" smtClean="0">
                <a:solidFill>
                  <a:srgbClr val="000000"/>
                </a:solidFill>
              </a:rPr>
              <a:t>ToR</a:t>
            </a:r>
            <a:endParaRPr lang="en-GB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PISA for Development</a:t>
            </a:r>
            <a:r>
              <a:rPr lang="en-GB" sz="6000" dirty="0" smtClean="0">
                <a:solidFill>
                  <a:srgbClr val="FFFFFF"/>
                </a:solidFill>
              </a:rPr>
              <a:t/>
            </a:r>
            <a:br>
              <a:rPr lang="en-GB" sz="6000" dirty="0" smtClean="0">
                <a:solidFill>
                  <a:srgbClr val="FFFFFF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91261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+mn-lt"/>
              </a:rPr>
              <a:t>Conclusions</a:t>
            </a:r>
            <a:endParaRPr lang="en-US" sz="3600" b="1" dirty="0" smtClean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3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Strong representation at the meeting from </a:t>
            </a:r>
          </a:p>
          <a:p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Countries committed to or considering participation in PISA for development (Cambodia, Ecuador, Guatemala, Mongolia, Punjab (Pakistan), Senegal, Sri Lanka, Zambia), </a:t>
            </a:r>
          </a:p>
          <a:p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Development partners (France, Germany (BMZ/GIZ), IADB, Korea, Norway, UK (DFID), World Bank), </a:t>
            </a:r>
          </a:p>
          <a:p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International agencies (UNESCO, UNICEF, GMR, CONFEMEN and PASEC), and</a:t>
            </a:r>
          </a:p>
          <a:p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 Independent technicians in the field.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2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Expressed unanimous support for the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PISA for development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project and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Acknowledged the unique value that PISA has as an international benchmarking tool for quality and equity in schooling and for guiding policies for system improvement.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0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Were inspired by the presentation of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Luiz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Costa, President of IMEP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who explained how participation in PISA has helped drive up the quality and inclusiveness of the school system in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Brazil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showing that there does not need to be a tradeoff between the two.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4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Endorsed the vital role that the PISA  context questionnaires play in providing countries with the policy information that can support system improvement and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Agreed that adaptation was needed to fit the contexts of developing  countries 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including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in measures of the student's home, family and socio-economic contexts, the student's health and well being, their school experience up to the age of 15 years, the resource challenges facing schools.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PISA for </a:t>
            </a:r>
            <a:r>
              <a:rPr lang="en-GB" sz="2800" dirty="0" smtClean="0"/>
              <a:t>Development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0000"/>
                </a:solidFill>
              </a:rPr>
              <a:t>Initial Technical Meeting - Conclusions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7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 PowerPoint template new logo">
  <a:themeElements>
    <a:clrScheme name="OECD PowerPoint template new logo 12">
      <a:dk1>
        <a:srgbClr val="FFFFFF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3711</TotalTime>
  <Words>821</Words>
  <Application>Microsoft Office PowerPoint</Application>
  <PresentationFormat>On-screen Show (4:3)</PresentationFormat>
  <Paragraphs>90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OECD_English_white</vt:lpstr>
      <vt:lpstr>1_OECD PowerPoint template new logo</vt:lpstr>
      <vt:lpstr>PISA for Development </vt:lpstr>
      <vt:lpstr>PISA for Development Management arrangements</vt:lpstr>
      <vt:lpstr>International Steering Group: ToR</vt:lpstr>
      <vt:lpstr>Technical Advisory Group: ToR</vt:lpstr>
      <vt:lpstr>PISA for Development 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PISA for Development Initial Technical Meeting - Conclusions</vt:lpstr>
      <vt:lpstr>Next Steps</vt:lpstr>
      <vt:lpstr>Next steps continued</vt:lpstr>
      <vt:lpstr>Next steps continued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PISAforDevelopment</dc:title>
  <dc:creator>OECD</dc:creator>
  <cp:lastModifiedBy>gomez_a</cp:lastModifiedBy>
  <cp:revision>291</cp:revision>
  <dcterms:created xsi:type="dcterms:W3CDTF">2012-11-13T16:43:26Z</dcterms:created>
  <dcterms:modified xsi:type="dcterms:W3CDTF">2013-07-04T11:02:37Z</dcterms:modified>
</cp:coreProperties>
</file>